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3" r:id="rId6"/>
    <p:sldId id="265" r:id="rId7"/>
    <p:sldId id="267" r:id="rId8"/>
    <p:sldId id="269" r:id="rId9"/>
    <p:sldId id="271" r:id="rId10"/>
    <p:sldId id="273" r:id="rId11"/>
    <p:sldId id="275" r:id="rId12"/>
    <p:sldId id="277" r:id="rId13"/>
    <p:sldId id="279" r:id="rId14"/>
    <p:sldId id="281" r:id="rId15"/>
    <p:sldId id="25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60033"/>
    <a:srgbClr val="669900"/>
    <a:srgbClr val="336600"/>
    <a:srgbClr val="003300"/>
    <a:srgbClr val="008000"/>
    <a:srgbClr val="FF0066"/>
    <a:srgbClr val="000099"/>
    <a:srgbClr val="FF33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15145" y="0"/>
            <a:ext cx="9144000" cy="14401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ДИСЦИПЛИНА </a:t>
            </a:r>
            <a:br>
              <a:rPr lang="ru-RU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«КОРПОРАТИВНЫЕ ФИНАНСЫ»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440161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 6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ДОХОДЫ И РАСХОДЫ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ПРЕДПРИЯТИЙ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часа)</a:t>
            </a:r>
          </a:p>
          <a:p>
            <a:pPr algn="ctr"/>
            <a:endParaRPr lang="ru-RU" sz="2000" b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Вопросы: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Доходы корпораций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Расходы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корпораций</a:t>
            </a:r>
          </a:p>
          <a:p>
            <a:pPr algn="just">
              <a:lnSpc>
                <a:spcPct val="150000"/>
              </a:lnSpc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Задачи по теме</a:t>
            </a:r>
          </a:p>
        </p:txBody>
      </p:sp>
    </p:spTree>
    <p:extLst>
      <p:ext uri="{BB962C8B-B14F-4D97-AF65-F5344CB8AC3E}">
        <p14:creationId xmlns:p14="http://schemas.microsoft.com/office/powerpoint/2010/main" val="3824430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404812"/>
            <a:ext cx="8435280" cy="6453187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ru-RU" altLang="ru-RU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 организации в зависимости от их характера, условий осуществления и направлений деятельности организации подразделяются на:</a:t>
            </a:r>
          </a:p>
          <a:p>
            <a:pPr marL="609600" indent="-609600">
              <a:buFontTx/>
              <a:buAutoNum type="arabicPeriod"/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расходы по обычным видам деятельности;</a:t>
            </a:r>
          </a:p>
          <a:p>
            <a:pPr marL="609600" indent="-609600">
              <a:buFontTx/>
              <a:buAutoNum type="arabicPeriod"/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прочие расходы.</a:t>
            </a:r>
          </a:p>
        </p:txBody>
      </p:sp>
      <p:pic>
        <p:nvPicPr>
          <p:cNvPr id="174084" name="Picture 4" descr="f12c149b236a4c49fed19317ea2bb56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760788"/>
            <a:ext cx="4643437" cy="30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079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ru-RU" altLang="ru-RU" sz="2800" b="1" i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Расходами по обычным </a:t>
            </a:r>
            <a:r>
              <a:rPr lang="ru-RU" altLang="ru-RU" sz="2800" b="1" i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видам деятельности</a:t>
            </a:r>
            <a:r>
              <a:rPr lang="ru-RU" altLang="ru-RU" sz="2800" i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i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являются расходы, связанные с изготовлением продукции и продажей продукции, приобретением и продажей товаров. 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ru-RU" altLang="ru-RU" sz="28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формировании расходов по обычным видам деятельности должна быть обеспечена их группировка по следующим элементам: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ru-RU" altLang="ru-RU" sz="28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материальные затраты;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ru-RU" altLang="ru-RU" sz="28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затраты на оплату труда;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ru-RU" altLang="ru-RU" sz="28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отчисления на социальные нужды;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ru-RU" altLang="ru-RU" sz="28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амортизация;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ru-RU" altLang="ru-RU" sz="28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прочие затраты.</a:t>
            </a:r>
          </a:p>
        </p:txBody>
      </p:sp>
    </p:spTree>
    <p:extLst>
      <p:ext uri="{BB962C8B-B14F-4D97-AF65-F5344CB8AC3E}">
        <p14:creationId xmlns:p14="http://schemas.microsoft.com/office/powerpoint/2010/main" val="2796378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404664"/>
            <a:ext cx="8445624" cy="6336704"/>
          </a:xfrm>
        </p:spPr>
        <p:txBody>
          <a:bodyPr>
            <a:normAutofit fontScale="32500" lnSpcReduction="20000"/>
          </a:bodyPr>
          <a:lstStyle/>
          <a:p>
            <a:pPr marL="273050" indent="-273050" algn="ctr">
              <a:lnSpc>
                <a:spcPct val="80000"/>
              </a:lnSpc>
              <a:buFontTx/>
              <a:buNone/>
            </a:pPr>
            <a:r>
              <a:rPr lang="ru-RU" altLang="ru-RU" sz="86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ПРОЧИМИ РАСХОДАМИ</a:t>
            </a:r>
            <a:r>
              <a:rPr lang="ru-RU" altLang="ru-RU" sz="8600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ЯВЛЯЮТСЯ</a:t>
            </a:r>
            <a:r>
              <a:rPr lang="ru-RU" altLang="ru-RU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73050" indent="-273050" algn="ctr">
              <a:lnSpc>
                <a:spcPct val="80000"/>
              </a:lnSpc>
              <a:buFontTx/>
              <a:buNone/>
            </a:pPr>
            <a:endParaRPr lang="ru-RU" altLang="ru-RU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indent="-273050" algn="just">
              <a:lnSpc>
                <a:spcPct val="80000"/>
              </a:lnSpc>
            </a:pPr>
            <a:r>
              <a:rPr lang="ru-RU" altLang="ru-RU" sz="6700" dirty="0">
                <a:latin typeface="Arial" panose="020B0604020202020204" pitchFamily="34" charset="0"/>
                <a:cs typeface="Arial" panose="020B0604020202020204" pitchFamily="34" charset="0"/>
              </a:rPr>
              <a:t>расходы, связанные с предоставлением за плату во временное пользование (временное владение и пользование) активов организации</a:t>
            </a:r>
            <a:r>
              <a:rPr lang="ru-RU" altLang="ru-RU" sz="67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73050" indent="-273050" algn="just">
              <a:lnSpc>
                <a:spcPct val="80000"/>
              </a:lnSpc>
            </a:pPr>
            <a:endParaRPr lang="ru-RU" altLang="ru-RU" sz="6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indent="-273050" algn="just">
              <a:lnSpc>
                <a:spcPct val="80000"/>
              </a:lnSpc>
            </a:pPr>
            <a:r>
              <a:rPr lang="ru-RU" altLang="ru-RU" sz="6700" dirty="0">
                <a:latin typeface="Arial" panose="020B0604020202020204" pitchFamily="34" charset="0"/>
                <a:cs typeface="Arial" panose="020B0604020202020204" pitchFamily="34" charset="0"/>
              </a:rPr>
              <a:t>расходы, связанные с предоставлением за плату прав, возникающих из патентов на изобретения, промышленные образцы и других видов интеллектуальной собственности </a:t>
            </a:r>
          </a:p>
          <a:p>
            <a:pPr marL="273050" indent="-273050" algn="just">
              <a:lnSpc>
                <a:spcPct val="80000"/>
              </a:lnSpc>
            </a:pPr>
            <a:endParaRPr lang="ru-RU" altLang="ru-RU" sz="6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indent="-273050" algn="just">
              <a:lnSpc>
                <a:spcPct val="80000"/>
              </a:lnSpc>
            </a:pPr>
            <a:r>
              <a:rPr lang="ru-RU" altLang="ru-RU" sz="6700" dirty="0">
                <a:latin typeface="Arial" panose="020B0604020202020204" pitchFamily="34" charset="0"/>
                <a:cs typeface="Arial" panose="020B0604020202020204" pitchFamily="34" charset="0"/>
              </a:rPr>
              <a:t>расходы, связанные с участием в уставных капиталах других организаций </a:t>
            </a:r>
            <a:endParaRPr lang="ru-RU" altLang="ru-RU" sz="6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indent="-273050" algn="just">
              <a:lnSpc>
                <a:spcPct val="80000"/>
              </a:lnSpc>
            </a:pPr>
            <a:endParaRPr lang="ru-RU" altLang="ru-RU" sz="6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indent="-273050" algn="just">
              <a:lnSpc>
                <a:spcPct val="80000"/>
              </a:lnSpc>
            </a:pPr>
            <a:r>
              <a:rPr lang="ru-RU" altLang="ru-RU" sz="6700" dirty="0">
                <a:latin typeface="Arial" panose="020B0604020202020204" pitchFamily="34" charset="0"/>
                <a:cs typeface="Arial" panose="020B0604020202020204" pitchFamily="34" charset="0"/>
              </a:rPr>
              <a:t>расходы, связанные с продажей, выбытием и прочим списанием основных средств и иных активов, отличных от денежных средств (кроме иностранной валюты), товаров, продукции</a:t>
            </a:r>
            <a:r>
              <a:rPr lang="ru-RU" altLang="ru-RU" sz="67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73050" indent="-273050" algn="just">
              <a:lnSpc>
                <a:spcPct val="80000"/>
              </a:lnSpc>
            </a:pPr>
            <a:endParaRPr lang="ru-RU" altLang="ru-RU" sz="6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indent="-273050" algn="just">
              <a:lnSpc>
                <a:spcPct val="80000"/>
              </a:lnSpc>
            </a:pPr>
            <a:r>
              <a:rPr lang="ru-RU" altLang="ru-RU" sz="6700" dirty="0">
                <a:latin typeface="Arial" panose="020B0604020202020204" pitchFamily="34" charset="0"/>
                <a:cs typeface="Arial" panose="020B0604020202020204" pitchFamily="34" charset="0"/>
              </a:rPr>
              <a:t>проценты, уплачиваемые организацией за предоставление ей в пользование денежных средств (кредитов, займов</a:t>
            </a:r>
            <a:r>
              <a:rPr lang="ru-RU" altLang="ru-RU" sz="67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73050" indent="-273050" algn="just">
              <a:lnSpc>
                <a:spcPct val="80000"/>
              </a:lnSpc>
            </a:pPr>
            <a:endParaRPr lang="ru-RU" altLang="ru-RU" sz="6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indent="-273050" algn="just">
              <a:lnSpc>
                <a:spcPct val="80000"/>
              </a:lnSpc>
            </a:pPr>
            <a:r>
              <a:rPr lang="ru-RU" altLang="ru-RU" sz="6700" dirty="0">
                <a:latin typeface="Arial" panose="020B0604020202020204" pitchFamily="34" charset="0"/>
                <a:cs typeface="Arial" panose="020B0604020202020204" pitchFamily="34" charset="0"/>
              </a:rPr>
              <a:t>расходы, связанные с оплатой услуг, оказываемых кредитными организациями;</a:t>
            </a:r>
          </a:p>
        </p:txBody>
      </p:sp>
    </p:spTree>
    <p:extLst>
      <p:ext uri="{BB962C8B-B14F-4D97-AF65-F5344CB8AC3E}">
        <p14:creationId xmlns:p14="http://schemas.microsoft.com/office/powerpoint/2010/main" val="3026977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16632"/>
            <a:ext cx="8784976" cy="6741368"/>
          </a:xfrm>
        </p:spPr>
        <p:txBody>
          <a:bodyPr>
            <a:normAutofit fontScale="85000" lnSpcReduction="20000"/>
          </a:bodyPr>
          <a:lstStyle/>
          <a:p>
            <a:pPr marL="174625" indent="-174625" algn="ctr">
              <a:lnSpc>
                <a:spcPct val="80000"/>
              </a:lnSpc>
              <a:buFontTx/>
              <a:buNone/>
            </a:pPr>
            <a:r>
              <a:rPr lang="ru-RU" altLang="ru-RU" sz="28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ПРОЧИМИ РАСХОДАМИ</a:t>
            </a:r>
            <a:r>
              <a:rPr lang="ru-RU" altLang="ru-RU" sz="2800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ЯВЛЯЮТСЯ</a:t>
            </a:r>
            <a:r>
              <a:rPr lang="ru-RU" altLang="ru-RU" sz="2000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4625" indent="-174625" algn="ctr">
              <a:lnSpc>
                <a:spcPct val="80000"/>
              </a:lnSpc>
              <a:buFontTx/>
              <a:buNone/>
            </a:pPr>
            <a:endParaRPr lang="ru-RU" altLang="ru-RU" sz="2000" dirty="0" smtClean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 algn="just">
              <a:lnSpc>
                <a:spcPct val="80000"/>
              </a:lnSpc>
            </a:pPr>
            <a:r>
              <a:rPr lang="ru-RU" alt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отчисления </a:t>
            </a:r>
            <a:r>
              <a:rPr lang="ru-RU" alt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в оценочные резервы, создаваемые в соответствии с правилами бухгалтерского учета (резервы по сомнительным долгам, под обесценение вложений в ценные бумаги и др.), а также резервы, создаваемые в связи с признанием условных фактов хозяйственной деятельности</a:t>
            </a:r>
            <a:r>
              <a:rPr lang="ru-RU" alt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4625" indent="-174625" algn="just">
              <a:lnSpc>
                <a:spcPct val="80000"/>
              </a:lnSpc>
            </a:pPr>
            <a:endParaRPr lang="ru-RU" alt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 algn="just">
              <a:lnSpc>
                <a:spcPct val="80000"/>
              </a:lnSpc>
            </a:pPr>
            <a:r>
              <a:rPr lang="ru-RU" alt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штрафы, пени, неустойки за нарушение условий договоров</a:t>
            </a:r>
            <a:r>
              <a:rPr lang="ru-RU" alt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4625" indent="-174625" algn="just">
              <a:lnSpc>
                <a:spcPct val="80000"/>
              </a:lnSpc>
            </a:pPr>
            <a:endParaRPr lang="ru-RU" alt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 algn="just">
              <a:lnSpc>
                <a:spcPct val="80000"/>
              </a:lnSpc>
            </a:pPr>
            <a:r>
              <a:rPr lang="ru-RU" alt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возмещение причиненных организацией убытков</a:t>
            </a:r>
            <a:r>
              <a:rPr lang="ru-RU" alt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4625" indent="-174625" algn="just">
              <a:lnSpc>
                <a:spcPct val="80000"/>
              </a:lnSpc>
            </a:pPr>
            <a:endParaRPr lang="ru-RU" alt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 algn="just">
              <a:lnSpc>
                <a:spcPct val="80000"/>
              </a:lnSpc>
            </a:pPr>
            <a:r>
              <a:rPr lang="ru-RU" alt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убытки прошлых лет, признанные в отчетном году</a:t>
            </a:r>
            <a:r>
              <a:rPr lang="ru-RU" alt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4625" indent="-174625" algn="just">
              <a:lnSpc>
                <a:spcPct val="80000"/>
              </a:lnSpc>
            </a:pPr>
            <a:endParaRPr lang="ru-RU" alt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 algn="just">
              <a:lnSpc>
                <a:spcPct val="80000"/>
              </a:lnSpc>
            </a:pPr>
            <a:r>
              <a:rPr lang="ru-RU" alt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суммы дебиторской задолженности, по которой истек срок исковой давности, других долгов, нереальных для взыскания</a:t>
            </a:r>
            <a:r>
              <a:rPr lang="ru-RU" alt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4625" indent="-174625" algn="just">
              <a:lnSpc>
                <a:spcPct val="80000"/>
              </a:lnSpc>
            </a:pPr>
            <a:endParaRPr lang="ru-RU" alt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 algn="just">
              <a:lnSpc>
                <a:spcPct val="80000"/>
              </a:lnSpc>
            </a:pPr>
            <a:r>
              <a:rPr lang="ru-RU" alt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курсовые разницы</a:t>
            </a:r>
            <a:r>
              <a:rPr lang="ru-RU" alt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4625" indent="-174625" algn="just">
              <a:lnSpc>
                <a:spcPct val="80000"/>
              </a:lnSpc>
            </a:pPr>
            <a:endParaRPr lang="ru-RU" alt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 algn="just">
              <a:lnSpc>
                <a:spcPct val="80000"/>
              </a:lnSpc>
            </a:pPr>
            <a:r>
              <a:rPr lang="ru-RU" alt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сумма уценки активов</a:t>
            </a:r>
            <a:r>
              <a:rPr lang="ru-RU" alt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4625" indent="-174625" algn="just">
              <a:lnSpc>
                <a:spcPct val="80000"/>
              </a:lnSpc>
            </a:pPr>
            <a:endParaRPr lang="ru-RU" alt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 algn="just">
              <a:lnSpc>
                <a:spcPct val="80000"/>
              </a:lnSpc>
            </a:pPr>
            <a:r>
              <a:rPr lang="ru-RU" alt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перечисление средств, связанных с благотворительной деятельностью, расходы на осуществление спортивных мероприятий, отдыха, развлечений, мероприятий культурно-просветительского характера и иных аналогичных мероприятий</a:t>
            </a:r>
            <a:r>
              <a:rPr lang="ru-RU" alt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4625" indent="-174625" algn="just">
              <a:lnSpc>
                <a:spcPct val="80000"/>
              </a:lnSpc>
            </a:pPr>
            <a:endParaRPr lang="ru-RU" alt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 algn="just">
              <a:lnSpc>
                <a:spcPct val="80000"/>
              </a:lnSpc>
            </a:pPr>
            <a:r>
              <a:rPr lang="ru-RU" alt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прочие расходы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0962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Прочими расходами также являются расходы, возникающие как последствия чрезвычайных обстоятельств хозяйственной деятельности (стихийного бедствия, пожара, аварии, национализации имущества и т.п.).</a:t>
            </a:r>
          </a:p>
        </p:txBody>
      </p:sp>
      <p:pic>
        <p:nvPicPr>
          <p:cNvPr id="178180" name="Picture 4" descr="i1037_P139015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4575"/>
            <a:ext cx="4559300" cy="327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182" name="Picture 6" descr="burov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000500"/>
            <a:ext cx="35147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534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Задачи по </a:t>
            </a:r>
            <a:r>
              <a:rPr lang="ru-RU" sz="3200" b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теме</a:t>
            </a:r>
            <a:r>
              <a:rPr lang="ru-RU" sz="3200" b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929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700808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Приказом 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Минфина России от 06.05.1999 N 32н (ред. от 06.04.2015) "Об утверждении Положения по бухгалтерскому учету "Доходы организации" ПБУ 9/99" (Зарегистрировано в Минюсте России 31.05.1999 N 1791)</a:t>
            </a:r>
          </a:p>
          <a:p>
            <a:pPr algn="ctr"/>
            <a:r>
              <a:rPr lang="ru-RU" alt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ДОХОДАМИ ОРГАНИЗАЦИИ</a:t>
            </a:r>
            <a:r>
              <a:rPr lang="ru-RU" alt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признается </a:t>
            </a:r>
            <a:r>
              <a:rPr lang="ru-RU" altLang="ru-RU" sz="2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экономических выгод в результате поступления активов (денежных средств, иного имущества) и (или) погашения обязательств, приводящее к увеличению капитала этой организации, за исключением вкладов участников (собственников имущества</a:t>
            </a:r>
            <a:r>
              <a:rPr lang="ru-RU" altLang="ru-RU" sz="3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2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04664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ВОПРОС 1</a:t>
            </a:r>
          </a:p>
          <a:p>
            <a:pPr algn="ctr"/>
            <a:r>
              <a:rPr lang="ru-RU" sz="28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ДОХОДЫ КОРПОРАЦИЙ</a:t>
            </a:r>
            <a:endParaRPr lang="ru-RU" sz="28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163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1520" y="332656"/>
            <a:ext cx="8712968" cy="63367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lnSpc>
                <a:spcPct val="90000"/>
              </a:lnSpc>
              <a:buFontTx/>
              <a:buNone/>
            </a:pPr>
            <a:r>
              <a:rPr lang="ru-RU" alt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ПРИЗНАЮТСЯ ДОХОДАМИ</a:t>
            </a:r>
            <a:r>
              <a:rPr lang="ru-RU" altLang="ru-RU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6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поступления от других юридических и физических лиц:</a:t>
            </a:r>
          </a:p>
          <a:p>
            <a:pPr marL="457200" indent="-457200" algn="just">
              <a:lnSpc>
                <a:spcPct val="90000"/>
              </a:lnSpc>
              <a:buFontTx/>
              <a:buAutoNum type="arabicPeriod"/>
            </a:pPr>
            <a:r>
              <a:rPr lang="ru-RU" altLang="ru-RU" sz="26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 НДС, акцизов, экспортных пошлин и иных аналогичных обязательных платежей;</a:t>
            </a:r>
          </a:p>
          <a:p>
            <a:pPr marL="457200" indent="-457200" algn="just">
              <a:lnSpc>
                <a:spcPct val="90000"/>
              </a:lnSpc>
              <a:buFontTx/>
              <a:buAutoNum type="arabicPeriod"/>
            </a:pPr>
            <a:r>
              <a:rPr lang="ru-RU" altLang="ru-RU" sz="2600" b="1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договорам комиссии, агентским и иным аналогичным договорам в пользу комитента, принципала и т.п.;</a:t>
            </a:r>
          </a:p>
          <a:p>
            <a:pPr marL="457200" indent="-457200" algn="just">
              <a:lnSpc>
                <a:spcPct val="90000"/>
              </a:lnSpc>
              <a:buFontTx/>
              <a:buAutoNum type="arabicPeriod"/>
            </a:pPr>
            <a:r>
              <a:rPr lang="ru-RU" altLang="ru-RU" sz="26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порядке предварительной оплаты продукции, товаров, работ, услуг; авансов в счет оплаты продукции, товаров, работ, услуг; задатка;</a:t>
            </a:r>
          </a:p>
          <a:p>
            <a:pPr marL="457200" indent="-457200" algn="just">
              <a:lnSpc>
                <a:spcPct val="90000"/>
              </a:lnSpc>
              <a:buFontTx/>
              <a:buAutoNum type="arabicPeriod"/>
            </a:pPr>
            <a:r>
              <a:rPr lang="ru-RU" altLang="ru-RU" sz="26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залог, если договором предусмотрена передача заложенного имущества залогодержателю;</a:t>
            </a:r>
          </a:p>
          <a:p>
            <a:pPr marL="457200" indent="-457200" algn="just">
              <a:lnSpc>
                <a:spcPct val="90000"/>
              </a:lnSpc>
              <a:buFontTx/>
              <a:buAutoNum type="arabicPeriod"/>
            </a:pPr>
            <a:r>
              <a:rPr lang="ru-RU" altLang="ru-RU" sz="2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погашение кредита, займа, предоставленного заемщику.</a:t>
            </a:r>
            <a:endParaRPr lang="ru-RU" altLang="ru-RU" sz="2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252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 организации в зависимости от их характера, условия получения и направлений деятельности организации подразделяются на:</a:t>
            </a:r>
          </a:p>
          <a:p>
            <a:pPr marL="0" indent="0">
              <a:buFontTx/>
              <a:buNone/>
            </a:pPr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доходы от обычных видов деятельности;</a:t>
            </a:r>
          </a:p>
          <a:p>
            <a:pPr marL="0" indent="0">
              <a:buFontTx/>
              <a:buNone/>
            </a:pPr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прочие доходы;</a:t>
            </a:r>
          </a:p>
        </p:txBody>
      </p:sp>
      <p:pic>
        <p:nvPicPr>
          <p:cNvPr id="141316" name="Picture 4" descr="%D0%94%D0%BE%D1%85%D0%BE%D0%B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211513"/>
            <a:ext cx="4211637" cy="364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950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Доходами от </a:t>
            </a:r>
            <a:r>
              <a:rPr lang="ru-RU" alt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ОБЫЧНЫХ ВИДОВ ДЕЯТЕЛЬНОСТИ</a:t>
            </a:r>
            <a:r>
              <a:rPr lang="ru-RU" alt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является 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выручка от продажи продукции и товаров, поступления, связанные с выполнением работ, оказанием услуг </a:t>
            </a:r>
          </a:p>
        </p:txBody>
      </p:sp>
      <p:pic>
        <p:nvPicPr>
          <p:cNvPr id="142340" name="Picture 4" descr="euro-mon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996952"/>
            <a:ext cx="6877050" cy="358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2848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8892480" cy="6669360"/>
          </a:xfrm>
        </p:spPr>
        <p:txBody>
          <a:bodyPr>
            <a:noAutofit/>
          </a:bodyPr>
          <a:lstStyle/>
          <a:p>
            <a:pPr marL="228600" indent="-228600" algn="ctr">
              <a:lnSpc>
                <a:spcPct val="80000"/>
              </a:lnSpc>
              <a:buFontTx/>
              <a:buNone/>
            </a:pPr>
            <a:r>
              <a:rPr lang="ru-RU" alt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ПРОЧИМИ ДОХОДАМИ</a:t>
            </a:r>
            <a:r>
              <a:rPr lang="ru-RU" altLang="ru-RU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ЯВЛЯЮТСЯ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lnSpc>
                <a:spcPct val="80000"/>
              </a:lnSpc>
              <a:buFontTx/>
              <a:buAutoNum type="arabicPeriod"/>
            </a:pPr>
            <a:r>
              <a:rPr lang="ru-RU" alt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арендная плата полученная;</a:t>
            </a:r>
          </a:p>
          <a:p>
            <a:pPr marL="228600" indent="-228600" algn="just">
              <a:lnSpc>
                <a:spcPct val="80000"/>
              </a:lnSpc>
              <a:buFontTx/>
              <a:buAutoNum type="arabicPeriod"/>
            </a:pPr>
            <a:r>
              <a:rPr lang="ru-RU" alt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поступления, связанные с участием в уставных капиталах других организаций (включая проценты и иные доходы);</a:t>
            </a:r>
          </a:p>
          <a:p>
            <a:pPr marL="228600" indent="-228600" algn="just">
              <a:lnSpc>
                <a:spcPct val="80000"/>
              </a:lnSpc>
              <a:buFontTx/>
              <a:buAutoNum type="arabicPeriod"/>
            </a:pPr>
            <a:r>
              <a:rPr lang="ru-RU" altLang="ru-RU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прибыль,полученная</a:t>
            </a:r>
            <a:r>
              <a:rPr lang="ru-RU" alt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организацией в результате совместной деятельности;</a:t>
            </a:r>
          </a:p>
          <a:p>
            <a:pPr marL="228600" indent="-228600" algn="just">
              <a:lnSpc>
                <a:spcPct val="80000"/>
              </a:lnSpc>
              <a:buFontTx/>
              <a:buAutoNum type="arabicPeriod"/>
            </a:pPr>
            <a:r>
              <a:rPr lang="ru-RU" alt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поступления от продажи основных средств;</a:t>
            </a:r>
          </a:p>
          <a:p>
            <a:pPr marL="228600" indent="-228600" algn="just">
              <a:lnSpc>
                <a:spcPct val="80000"/>
              </a:lnSpc>
              <a:buFontTx/>
              <a:buAutoNum type="arabicPeriod"/>
            </a:pPr>
            <a:r>
              <a:rPr lang="ru-RU" alt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проценты за использование банком денежных средств, находящихся на счете;</a:t>
            </a:r>
          </a:p>
          <a:p>
            <a:pPr marL="228600" indent="-228600" algn="just">
              <a:lnSpc>
                <a:spcPct val="80000"/>
              </a:lnSpc>
              <a:buFontTx/>
              <a:buAutoNum type="arabicPeriod"/>
            </a:pPr>
            <a:r>
              <a:rPr lang="ru-RU" alt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штрафы, пени, неустойки  полученные;</a:t>
            </a:r>
          </a:p>
          <a:p>
            <a:pPr marL="228600" indent="-228600" algn="just">
              <a:lnSpc>
                <a:spcPct val="80000"/>
              </a:lnSpc>
              <a:buFontTx/>
              <a:buAutoNum type="arabicPeriod"/>
            </a:pPr>
            <a:r>
              <a:rPr lang="ru-RU" alt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активы, полученные безвозмездно;</a:t>
            </a:r>
          </a:p>
          <a:p>
            <a:pPr marL="228600" indent="-228600" algn="just">
              <a:lnSpc>
                <a:spcPct val="80000"/>
              </a:lnSpc>
              <a:buFontTx/>
              <a:buAutoNum type="arabicPeriod"/>
            </a:pPr>
            <a:r>
              <a:rPr lang="ru-RU" alt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поступления в возмещение причиненных убытков;</a:t>
            </a:r>
          </a:p>
          <a:p>
            <a:pPr marL="228600" indent="-228600" algn="just">
              <a:lnSpc>
                <a:spcPct val="80000"/>
              </a:lnSpc>
              <a:buFontTx/>
              <a:buAutoNum type="arabicPeriod"/>
            </a:pPr>
            <a:r>
              <a:rPr lang="ru-RU" alt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прибыль прошлых лет, выявленная в отчетном году;</a:t>
            </a:r>
          </a:p>
          <a:p>
            <a:pPr marL="228600" indent="-228600" algn="just">
              <a:lnSpc>
                <a:spcPct val="80000"/>
              </a:lnSpc>
              <a:buFontTx/>
              <a:buAutoNum type="arabicPeriod"/>
            </a:pPr>
            <a:r>
              <a:rPr lang="ru-RU" alt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суммы кредиторской и депонентской задолженности, по которым истек срок исковой давности;</a:t>
            </a:r>
          </a:p>
          <a:p>
            <a:pPr marL="228600" indent="-228600" algn="just">
              <a:lnSpc>
                <a:spcPct val="80000"/>
              </a:lnSpc>
              <a:buFontTx/>
              <a:buAutoNum type="arabicPeriod"/>
            </a:pPr>
            <a:r>
              <a:rPr lang="ru-RU" alt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курсовые разницы;</a:t>
            </a:r>
          </a:p>
          <a:p>
            <a:pPr marL="228600" indent="-228600" algn="just">
              <a:lnSpc>
                <a:spcPct val="80000"/>
              </a:lnSpc>
              <a:buFontTx/>
              <a:buAutoNum type="arabicPeriod"/>
            </a:pPr>
            <a:r>
              <a:rPr lang="ru-RU" alt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сумма </a:t>
            </a:r>
            <a:r>
              <a:rPr lang="ru-RU" alt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дооценки</a:t>
            </a:r>
            <a:r>
              <a:rPr lang="ru-RU" alt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активов;</a:t>
            </a:r>
          </a:p>
          <a:p>
            <a:pPr marL="228600" indent="-228600" algn="just">
              <a:lnSpc>
                <a:spcPct val="80000"/>
              </a:lnSpc>
              <a:buFontTx/>
              <a:buAutoNum type="arabicPeriod"/>
            </a:pPr>
            <a:r>
              <a:rPr lang="ru-RU" alt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прочие доходы.</a:t>
            </a:r>
          </a:p>
        </p:txBody>
      </p:sp>
    </p:spTree>
    <p:extLst>
      <p:ext uri="{BB962C8B-B14F-4D97-AF65-F5344CB8AC3E}">
        <p14:creationId xmlns:p14="http://schemas.microsoft.com/office/powerpoint/2010/main" val="3427539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Прочими доходами также являются поступления, возникающие как последствия чрезвычайных обстоятельств хозяйственной деятельности (стихийного бедствия, пожара, аварии, национализации и т.п.)</a:t>
            </a:r>
          </a:p>
        </p:txBody>
      </p:sp>
      <p:pic>
        <p:nvPicPr>
          <p:cNvPr id="144388" name="Picture 4" descr="1359023759_azerbaydzh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52850"/>
            <a:ext cx="414020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390" name="Picture 6" descr="Traktor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698875"/>
            <a:ext cx="4211637" cy="315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024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2"/>
            <a:ext cx="8435280" cy="6453187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ru-RU" alt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Tx/>
              <a:buNone/>
            </a:pPr>
            <a:endParaRPr lang="ru-RU" alt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Tx/>
              <a:buNone/>
            </a:pPr>
            <a:r>
              <a:rPr lang="ru-RU" alt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РАСХОДАМИ ПРЕДПРИЯТИЯ</a:t>
            </a:r>
          </a:p>
          <a:p>
            <a:pPr marL="0" indent="0" algn="just">
              <a:buFontTx/>
              <a:buNone/>
            </a:pPr>
            <a:r>
              <a:rPr lang="ru-RU" alt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признается </a:t>
            </a:r>
            <a:r>
              <a:rPr lang="ru-RU" altLang="ru-RU" i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уменьшение экономических выгод в результате выбытия активов (денежных средств, иного имущества) и (или) возникновения обязательств, приводящее к уменьшению капитала этой организации, за исключением уменьшения вкладов по решению участников (собственников имущества).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04664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ВОПРОС 2</a:t>
            </a:r>
          </a:p>
          <a:p>
            <a:pPr algn="ctr"/>
            <a:r>
              <a:rPr lang="ru-RU" sz="28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РАСХОДЫ КОРПОРАЦИЙ</a:t>
            </a:r>
            <a:endParaRPr lang="ru-RU" sz="28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424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404812"/>
            <a:ext cx="8363272" cy="6192539"/>
          </a:xfrm>
        </p:spPr>
        <p:txBody>
          <a:bodyPr>
            <a:normAutofit lnSpcReduction="10000"/>
          </a:bodyPr>
          <a:lstStyle/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ru-RU" alt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 признается расходами</a:t>
            </a:r>
            <a:r>
              <a:rPr lang="ru-RU" alt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предприятия выбытие активов: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ru-RU" alt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связи с приобретением (созданием) </a:t>
            </a:r>
            <a:r>
              <a:rPr lang="ru-RU" altLang="ru-RU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внеоборотных</a:t>
            </a:r>
            <a:r>
              <a:rPr lang="ru-RU" alt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активов (основных средств, незавершенного строительства, нематериальных активов и т.п.);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ru-RU" altLang="ru-RU" sz="2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вклады в уставные (складочные) капиталы других организаций, приобретение акций акционерных обществ и иных ценных бумаг не с целью перепродажи (продажи);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ru-RU" altLang="ru-RU" sz="24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договорам комиссии, агентским и иным аналогичным договорам в пользу комитента, принципала и т.п.;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ru-RU" altLang="ru-RU" sz="2400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порядке предварительной оплаты материально- производственных запасов и иных ценностей, работ, услуг; в виде авансов, задатка в счет оплаты материально- производственных запасов и иных ценностей, работ, услуг</a:t>
            </a: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ru-RU" altLang="ru-RU" sz="2400" b="1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погашение кредита, займа, полученных организацией.</a:t>
            </a:r>
          </a:p>
        </p:txBody>
      </p:sp>
    </p:spTree>
    <p:extLst>
      <p:ext uri="{BB962C8B-B14F-4D97-AF65-F5344CB8AC3E}">
        <p14:creationId xmlns:p14="http://schemas.microsoft.com/office/powerpoint/2010/main" val="12550342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877</Words>
  <Application>Microsoft Office PowerPoint</Application>
  <PresentationFormat>Экран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2019-10-25T19:04:06Z</dcterms:created>
  <dcterms:modified xsi:type="dcterms:W3CDTF">2019-10-27T19:55:40Z</dcterms:modified>
</cp:coreProperties>
</file>